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10732" r:id="rId2"/>
    <p:sldId id="10954" r:id="rId3"/>
    <p:sldId id="10942" r:id="rId4"/>
    <p:sldId id="10924" r:id="rId5"/>
    <p:sldId id="10932" r:id="rId6"/>
    <p:sldId id="10968" r:id="rId7"/>
    <p:sldId id="11048" r:id="rId8"/>
    <p:sldId id="11049" r:id="rId9"/>
    <p:sldId id="11050" r:id="rId10"/>
    <p:sldId id="11051" r:id="rId11"/>
    <p:sldId id="11052" r:id="rId12"/>
    <p:sldId id="11053" r:id="rId13"/>
    <p:sldId id="11054" r:id="rId14"/>
    <p:sldId id="11055" r:id="rId15"/>
    <p:sldId id="11056" r:id="rId16"/>
    <p:sldId id="11058" r:id="rId17"/>
    <p:sldId id="11059" r:id="rId18"/>
    <p:sldId id="11060" r:id="rId19"/>
    <p:sldId id="11061" r:id="rId20"/>
    <p:sldId id="11062" r:id="rId21"/>
    <p:sldId id="10955" r:id="rId22"/>
  </p:sldIdLst>
  <p:sldSz cx="12858750" cy="7232650"/>
  <p:notesSz cx="6858000" cy="9144000"/>
  <p:custDataLst>
    <p:tags r:id="rId2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">
          <p15:clr>
            <a:srgbClr val="A4A3A4"/>
          </p15:clr>
        </p15:guide>
        <p15:guide id="2" orient="horz" pos="4183">
          <p15:clr>
            <a:srgbClr val="A4A3A4"/>
          </p15:clr>
        </p15:guide>
        <p15:guide id="3" pos="4089">
          <p15:clr>
            <a:srgbClr val="A4A3A4"/>
          </p15:clr>
        </p15:guide>
        <p15:guide id="4" pos="532">
          <p15:clr>
            <a:srgbClr val="A4A3A4"/>
          </p15:clr>
        </p15:guide>
        <p15:guide id="5" pos="7476">
          <p15:clr>
            <a:srgbClr val="A4A3A4"/>
          </p15:clr>
        </p15:guide>
        <p15:guide id="6" pos="69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0E419A"/>
    <a:srgbClr val="FFFFFF"/>
    <a:srgbClr val="383E6B"/>
    <a:srgbClr val="EE7B10"/>
    <a:srgbClr val="283E4E"/>
    <a:srgbClr val="857268"/>
    <a:srgbClr val="949290"/>
    <a:srgbClr val="646C62"/>
    <a:srgbClr val="C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56" autoAdjust="0"/>
    <p:restoredTop sz="95317" autoAdjust="0"/>
  </p:normalViewPr>
  <p:slideViewPr>
    <p:cSldViewPr>
      <p:cViewPr varScale="1">
        <p:scale>
          <a:sx n="105" d="100"/>
          <a:sy n="105" d="100"/>
        </p:scale>
        <p:origin x="582" y="114"/>
      </p:cViewPr>
      <p:guideLst>
        <p:guide orient="horz" pos="302"/>
        <p:guide orient="horz" pos="4183"/>
        <p:guide pos="4089"/>
        <p:guide pos="532"/>
        <p:guide pos="7476"/>
        <p:guide pos="6932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2826" y="48"/>
      </p:cViewPr>
      <p:guideLst/>
    </p:cSldViewPr>
  </p:notesViewPr>
  <p:gridSpacing cx="60120" cy="601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>
                <a:latin typeface="印品黑体" panose="00000500000000000000" pitchFamily="2" charset="-122"/>
              </a:rPr>
              <a:t>2023/2/4</a:t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>
                <a:latin typeface="印品黑体" panose="00000500000000000000" pitchFamily="2" charset="-122"/>
              </a:rPr>
              <a:t>‹#›</a:t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fld id="{06024D97-E667-405D-B634-E583E2108D71}" type="datetimeFigureOut">
              <a:rPr lang="zh-CN" altLang="en-US" smtClean="0"/>
              <a:t>2023/2/4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dirty="0"/>
              <a:t>单击此处编辑母版文本样式</a:t>
            </a:r>
          </a:p>
          <a:p>
            <a:pPr lvl="1"/>
            <a:r>
              <a:rPr lang="zh-CN" altLang="en-US" noProof="0" dirty="0"/>
              <a:t>第二级</a:t>
            </a:r>
          </a:p>
          <a:p>
            <a:pPr lvl="2"/>
            <a:r>
              <a:rPr lang="zh-CN" altLang="en-US" noProof="0" dirty="0"/>
              <a:t>第三级</a:t>
            </a:r>
          </a:p>
          <a:p>
            <a:pPr lvl="3"/>
            <a:r>
              <a:rPr lang="zh-CN" altLang="en-US" noProof="0" dirty="0"/>
              <a:t>第四级</a:t>
            </a:r>
          </a:p>
          <a:p>
            <a:pPr lvl="4"/>
            <a:r>
              <a:rPr lang="zh-CN" altLang="en-US" noProof="0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fld id="{418F03C3-53C1-4F10-8DAF-D1F318E96C6E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4173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3790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6633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82007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45936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0758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3216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15658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2038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592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2598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368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7825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176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8086" y="-3"/>
            <a:ext cx="8982578" cy="1024368"/>
          </a:xfrm>
        </p:spPr>
        <p:txBody>
          <a:bodyPr>
            <a:normAutofit/>
          </a:bodyPr>
          <a:lstStyle>
            <a:lvl1pPr algn="ctr">
              <a:defRPr sz="422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3FB-949F-4B3A-BDC9-400100DD86E9}" type="datetimeFigureOut">
              <a:rPr lang="zh-CN" altLang="en-US" smtClean="0"/>
              <a:t>2023/2/4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5824-65D5-478C-9E42-BB7BDE2C2B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27406F3C-FA24-4A80-8CD4-EE5698C541FD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3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248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2723" b="-583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58440" y="1527810"/>
            <a:ext cx="10101580" cy="3062605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723975" y="1723435"/>
            <a:ext cx="2269656" cy="9233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sz="6000" b="1" kern="50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单元</a:t>
            </a:r>
            <a:r>
              <a:rPr lang="en-US" altLang="zh-CN" sz="6000" b="1" kern="50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1</a:t>
            </a:r>
            <a:endParaRPr sz="6000" b="1" kern="50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707935" y="2826588"/>
            <a:ext cx="6853680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dist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zh-CN" sz="4800" b="1" kern="5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交换机、路由器基础配置</a:t>
            </a:r>
            <a:endParaRPr lang="zh-CN" altLang="en-US" sz="4800" b="1" kern="50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49170"/>
            <a:ext cx="394893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基于路由器端口的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VLAN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间通信配置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57855" y="910925"/>
            <a:ext cx="10821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，完成基于路由器不同端口的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间通信。请完成以下要求的配置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07934" y="4878844"/>
            <a:ext cx="208642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9295" y="1932965"/>
            <a:ext cx="853704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5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PC10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PC20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的通信测试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#PC10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主机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ping PC20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主机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C:\&gt;ping 192.168.20.1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Reply from 192.168.20.1: bytes=32 time&lt;1ms TTL=127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Reply from 192.168.20.1: bytes=32 time&lt;1ms TTL=127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Reply from 192.168.20.1: bytes=32 time&lt;1ms TTL=127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Reply from 192.168.20.1: bytes=32 time&lt;1ms TTL=127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68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49170"/>
            <a:ext cx="394893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基于路由器子接口的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VLAN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间通信配置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07934" y="4878844"/>
            <a:ext cx="208642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97735" y="1271645"/>
            <a:ext cx="72745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，完成基于路由器子接口的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间通信。请完成以下要求的配置。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设备名称已正确配置。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在路由器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上，正确配置子接口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在交换机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中，创建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，相应名称为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，同时把连接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的端口分别加入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在交换机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中，连接路由器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的端口配置为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Trunk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测试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与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之间的通信。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549614" y="3859289"/>
            <a:ext cx="2071617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381063"/>
              </p:ext>
            </p:extLst>
          </p:nvPr>
        </p:nvGraphicFramePr>
        <p:xfrm>
          <a:off x="6549615" y="3859289"/>
          <a:ext cx="4640358" cy="2823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8" name="Visio" r:id="rId4" imgW="2724061" imgH="1657586" progId="Visio.Drawing.15">
                  <p:embed/>
                </p:oleObj>
              </mc:Choice>
              <mc:Fallback>
                <p:oleObj name="Visio" r:id="rId4" imgW="2724061" imgH="1657586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9615" y="3859289"/>
                        <a:ext cx="4640358" cy="28231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2419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49170"/>
            <a:ext cx="394893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基于路由器子接口的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VLAN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间通信配置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07934" y="4878844"/>
            <a:ext cx="208642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3314" y="929944"/>
            <a:ext cx="108761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，完成基于路由器子接口的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间通信。请完成以下要求的配置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549614" y="3859289"/>
            <a:ext cx="2071617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6190555"/>
              </p:ext>
            </p:extLst>
          </p:nvPr>
        </p:nvGraphicFramePr>
        <p:xfrm>
          <a:off x="717881" y="2340688"/>
          <a:ext cx="10761573" cy="18768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56666">
                  <a:extLst>
                    <a:ext uri="{9D8B030D-6E8A-4147-A177-3AD203B41FA5}">
                      <a16:colId xmlns:a16="http://schemas.microsoft.com/office/drawing/2014/main" val="3869268179"/>
                    </a:ext>
                  </a:extLst>
                </a:gridCol>
                <a:gridCol w="2700771">
                  <a:extLst>
                    <a:ext uri="{9D8B030D-6E8A-4147-A177-3AD203B41FA5}">
                      <a16:colId xmlns:a16="http://schemas.microsoft.com/office/drawing/2014/main" val="2551219417"/>
                    </a:ext>
                  </a:extLst>
                </a:gridCol>
                <a:gridCol w="2702068">
                  <a:extLst>
                    <a:ext uri="{9D8B030D-6E8A-4147-A177-3AD203B41FA5}">
                      <a16:colId xmlns:a16="http://schemas.microsoft.com/office/drawing/2014/main" val="299048358"/>
                    </a:ext>
                  </a:extLst>
                </a:gridCol>
                <a:gridCol w="2702068">
                  <a:extLst>
                    <a:ext uri="{9D8B030D-6E8A-4147-A177-3AD203B41FA5}">
                      <a16:colId xmlns:a16="http://schemas.microsoft.com/office/drawing/2014/main" val="1635496014"/>
                    </a:ext>
                  </a:extLst>
                </a:gridCol>
              </a:tblGrid>
              <a:tr h="464946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40574248"/>
                  </a:ext>
                </a:extLst>
              </a:tr>
              <a:tr h="47063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R1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Fa0/24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3426772"/>
                  </a:ext>
                </a:extLst>
              </a:tr>
              <a:tr h="47063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PC10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0909704"/>
                  </a:ext>
                </a:extLst>
              </a:tr>
              <a:tr h="47063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Fa0/2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PC20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3939415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717975" y="1887771"/>
            <a:ext cx="27655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表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1-4-3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设备接口连接表</a:t>
            </a:r>
            <a:endParaRPr kumimoji="0" lang="zh-CN" alt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36487"/>
              </p:ext>
            </p:extLst>
          </p:nvPr>
        </p:nvGraphicFramePr>
        <p:xfrm>
          <a:off x="664018" y="4873451"/>
          <a:ext cx="10815435" cy="21646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69963">
                  <a:extLst>
                    <a:ext uri="{9D8B030D-6E8A-4147-A177-3AD203B41FA5}">
                      <a16:colId xmlns:a16="http://schemas.microsoft.com/office/drawing/2014/main" val="2190561378"/>
                    </a:ext>
                  </a:extLst>
                </a:gridCol>
                <a:gridCol w="2714288">
                  <a:extLst>
                    <a:ext uri="{9D8B030D-6E8A-4147-A177-3AD203B41FA5}">
                      <a16:colId xmlns:a16="http://schemas.microsoft.com/office/drawing/2014/main" val="2801601960"/>
                    </a:ext>
                  </a:extLst>
                </a:gridCol>
                <a:gridCol w="2715592">
                  <a:extLst>
                    <a:ext uri="{9D8B030D-6E8A-4147-A177-3AD203B41FA5}">
                      <a16:colId xmlns:a16="http://schemas.microsoft.com/office/drawing/2014/main" val="3639790367"/>
                    </a:ext>
                  </a:extLst>
                </a:gridCol>
                <a:gridCol w="2715592">
                  <a:extLst>
                    <a:ext uri="{9D8B030D-6E8A-4147-A177-3AD203B41FA5}">
                      <a16:colId xmlns:a16="http://schemas.microsoft.com/office/drawing/2014/main" val="2434688518"/>
                    </a:ext>
                  </a:extLst>
                </a:gridCol>
              </a:tblGrid>
              <a:tr h="4287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IP</a:t>
                      </a: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地址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网关地址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5362721"/>
                  </a:ext>
                </a:extLst>
              </a:tr>
              <a:tr h="4339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R1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Fa0/0.10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192.168.10.254/24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 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95043679"/>
                  </a:ext>
                </a:extLst>
              </a:tr>
              <a:tr h="4339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R1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Fa0/0.20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192.168.20.254/24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 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0598791"/>
                  </a:ext>
                </a:extLst>
              </a:tr>
              <a:tr h="43398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PC10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NIC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192.168.10.1/24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192.168.10.254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1791430"/>
                  </a:ext>
                </a:extLst>
              </a:tr>
              <a:tr h="4339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PC20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NIC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192.168.20.1/24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192.168.20.254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1739664"/>
                  </a:ext>
                </a:extLst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90950" y="4429989"/>
            <a:ext cx="32735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66700" eaLnBrk="0" hangingPunct="0"/>
            <a:r>
              <a:rPr lang="zh-CN" altLang="zh-CN" sz="16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表</a:t>
            </a:r>
            <a:r>
              <a:rPr lang="en-US" altLang="zh-CN" sz="16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1-4-4</a:t>
            </a:r>
            <a:r>
              <a:rPr lang="zh-CN" altLang="en-US" sz="16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设备地址表</a:t>
            </a:r>
          </a:p>
        </p:txBody>
      </p:sp>
    </p:spTree>
    <p:extLst>
      <p:ext uri="{BB962C8B-B14F-4D97-AF65-F5344CB8AC3E}">
        <p14:creationId xmlns:p14="http://schemas.microsoft.com/office/powerpoint/2010/main" val="415739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49170"/>
            <a:ext cx="394893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基于路由器子接口的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VLAN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间通信配置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07934" y="4878844"/>
            <a:ext cx="208642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3314" y="929944"/>
            <a:ext cx="108761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，完成基于路由器子接口的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间通信。请完成以下要求的配置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549614" y="3859289"/>
            <a:ext cx="2071617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03314" y="2233565"/>
            <a:ext cx="5826061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：路由器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no shutdown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FastEthernet0/0.10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encapsulation dot1Q 10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address 192.168.10.254 255.255.255.0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FastEthernet0/0.20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encapsulation dot1Q 20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address 192.168.20.254 </a:t>
            </a:r>
            <a:r>
              <a:rPr lang="en-US" altLang="zh-CN" kern="100" dirty="0" smtClean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255.255.255.0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50294" y="2233565"/>
            <a:ext cx="5650602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：交换机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 mode access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 access 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10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FastEthernet0/2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 mode access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 access 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20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FastEthernet0/24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 mode trunk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01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49170"/>
            <a:ext cx="394893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基于路由器子接口的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VLAN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间通信配置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07934" y="4878844"/>
            <a:ext cx="208642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3314" y="929944"/>
            <a:ext cx="108761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，完成基于路由器子接口的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间通信。请完成以下要求的配置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549614" y="3859289"/>
            <a:ext cx="2071617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96389" y="2173445"/>
            <a:ext cx="1004004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：完成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PC10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PC20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地址配置，测试连通性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#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测试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PC10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主机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ping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主机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PC20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C:\&gt;ping 192.168.20.1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Reply from 192.168.20.1: bytes=32 time&lt;1ms TTL=127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Reply from 192.168.20.1: bytes=32 time&lt;1ms TTL=127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Reply from 192.168.20.1: bytes=32 time&lt;1ms TTL=127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Reply from 192.168.20.1: bytes=32 time&lt;1ms TTL=127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30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49170"/>
            <a:ext cx="394893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基于三层交换机的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VLAN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间通信配置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07934" y="4878844"/>
            <a:ext cx="208642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549614" y="3859289"/>
            <a:ext cx="2071617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7975" y="1031165"/>
            <a:ext cx="72745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1-4-5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1-4-6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，完成基于三层交换机的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间通信。请完成以下要求的配置。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设备名称已正确配置。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在三层交换机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SR1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上，正确配置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在三层交换机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SR1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中，创建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，相应名称为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，同时按要求正确配置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在三层交换机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SR1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中，启用路由功能。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在交换机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中，创建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，相应名称为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，同时把连接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的端口分别加入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把三层交换机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SR1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与交换机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的连接端口配置为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Trunk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测试</a:t>
            </a:r>
            <a:r>
              <a:rPr lang="en-US" altLang="zh-CN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PC10</a:t>
            </a:r>
            <a:r>
              <a:rPr lang="zh-CN" altLang="zh-CN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与</a:t>
            </a:r>
            <a:r>
              <a:rPr lang="en-US" altLang="zh-CN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PC20</a:t>
            </a:r>
            <a:r>
              <a:rPr lang="zh-CN" altLang="zh-CN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之间的通信。</a:t>
            </a:r>
            <a:endParaRPr lang="zh-CN" alt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571655" y="4566022"/>
            <a:ext cx="2239954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5565989"/>
              </p:ext>
            </p:extLst>
          </p:nvPr>
        </p:nvGraphicFramePr>
        <p:xfrm>
          <a:off x="7592442" y="4163345"/>
          <a:ext cx="4629240" cy="25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2" name="Visio" r:id="rId4" imgW="2990939" imgH="1657586" progId="Visio.Drawing.15">
                  <p:embed/>
                </p:oleObj>
              </mc:Choice>
              <mc:Fallback>
                <p:oleObj name="Visio" r:id="rId4" imgW="2990939" imgH="1657586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2442" y="4163345"/>
                        <a:ext cx="4629240" cy="2571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3375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49170"/>
            <a:ext cx="394893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基于三层交换机的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VLAN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间通信配置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07934" y="4878844"/>
            <a:ext cx="208642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549614" y="3859289"/>
            <a:ext cx="2071617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7975" y="966809"/>
            <a:ext cx="10761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1-4-5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1-4-6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，完成基于三层交换机的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间通信。请完成以下要求的配置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571655" y="4566022"/>
            <a:ext cx="2239954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775129"/>
              </p:ext>
            </p:extLst>
          </p:nvPr>
        </p:nvGraphicFramePr>
        <p:xfrm>
          <a:off x="657855" y="2198947"/>
          <a:ext cx="10821600" cy="15159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71485">
                  <a:extLst>
                    <a:ext uri="{9D8B030D-6E8A-4147-A177-3AD203B41FA5}">
                      <a16:colId xmlns:a16="http://schemas.microsoft.com/office/drawing/2014/main" val="2608737102"/>
                    </a:ext>
                  </a:extLst>
                </a:gridCol>
                <a:gridCol w="2715835">
                  <a:extLst>
                    <a:ext uri="{9D8B030D-6E8A-4147-A177-3AD203B41FA5}">
                      <a16:colId xmlns:a16="http://schemas.microsoft.com/office/drawing/2014/main" val="609093368"/>
                    </a:ext>
                  </a:extLst>
                </a:gridCol>
                <a:gridCol w="2717140">
                  <a:extLst>
                    <a:ext uri="{9D8B030D-6E8A-4147-A177-3AD203B41FA5}">
                      <a16:colId xmlns:a16="http://schemas.microsoft.com/office/drawing/2014/main" val="380329493"/>
                    </a:ext>
                  </a:extLst>
                </a:gridCol>
                <a:gridCol w="2717140">
                  <a:extLst>
                    <a:ext uri="{9D8B030D-6E8A-4147-A177-3AD203B41FA5}">
                      <a16:colId xmlns:a16="http://schemas.microsoft.com/office/drawing/2014/main" val="2060086543"/>
                    </a:ext>
                  </a:extLst>
                </a:gridCol>
              </a:tblGrid>
              <a:tr h="3755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9159760"/>
                  </a:ext>
                </a:extLst>
              </a:tr>
              <a:tr h="3801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SR1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Fa0/24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Fa0/24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5889129"/>
                  </a:ext>
                </a:extLst>
              </a:tr>
              <a:tr h="3801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S1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PC10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954092"/>
                  </a:ext>
                </a:extLst>
              </a:tr>
              <a:tr h="3801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Fa0/2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PC20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4223162"/>
                  </a:ext>
                </a:extLst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838215" y="1860393"/>
            <a:ext cx="312624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表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1-4-5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设备接口连接表</a:t>
            </a:r>
            <a:endParaRPr kumimoji="0" lang="zh-CN" alt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181280"/>
              </p:ext>
            </p:extLst>
          </p:nvPr>
        </p:nvGraphicFramePr>
        <p:xfrm>
          <a:off x="641463" y="4387067"/>
          <a:ext cx="10837992" cy="21751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75531">
                  <a:extLst>
                    <a:ext uri="{9D8B030D-6E8A-4147-A177-3AD203B41FA5}">
                      <a16:colId xmlns:a16="http://schemas.microsoft.com/office/drawing/2014/main" val="2227549049"/>
                    </a:ext>
                  </a:extLst>
                </a:gridCol>
                <a:gridCol w="2719949">
                  <a:extLst>
                    <a:ext uri="{9D8B030D-6E8A-4147-A177-3AD203B41FA5}">
                      <a16:colId xmlns:a16="http://schemas.microsoft.com/office/drawing/2014/main" val="3827166309"/>
                    </a:ext>
                  </a:extLst>
                </a:gridCol>
                <a:gridCol w="2721256">
                  <a:extLst>
                    <a:ext uri="{9D8B030D-6E8A-4147-A177-3AD203B41FA5}">
                      <a16:colId xmlns:a16="http://schemas.microsoft.com/office/drawing/2014/main" val="324259508"/>
                    </a:ext>
                  </a:extLst>
                </a:gridCol>
                <a:gridCol w="2721256">
                  <a:extLst>
                    <a:ext uri="{9D8B030D-6E8A-4147-A177-3AD203B41FA5}">
                      <a16:colId xmlns:a16="http://schemas.microsoft.com/office/drawing/2014/main" val="1938907136"/>
                    </a:ext>
                  </a:extLst>
                </a:gridCol>
              </a:tblGrid>
              <a:tr h="4308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IP</a:t>
                      </a: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地址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网关地址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10355544"/>
                  </a:ext>
                </a:extLst>
              </a:tr>
              <a:tr h="4360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SR1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VLAN10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192.168.10.254/24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 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842668"/>
                  </a:ext>
                </a:extLst>
              </a:tr>
              <a:tr h="4360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SR1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VLAN20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192.168.20.254/24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 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9632391"/>
                  </a:ext>
                </a:extLst>
              </a:tr>
              <a:tr h="4360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PC10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NIC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192.168.10.1/24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192.168.10.254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45211989"/>
                  </a:ext>
                </a:extLst>
              </a:tr>
              <a:tr h="4360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PC20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NIC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192.168.20.1/24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192.168.20.254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5702388"/>
                  </a:ext>
                </a:extLst>
              </a:tr>
            </a:tbl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567333" y="3958306"/>
            <a:ext cx="222444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66700" eaLnBrk="0" hangingPunct="0"/>
            <a:r>
              <a:rPr lang="zh-CN" altLang="zh-CN" sz="16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表</a:t>
            </a:r>
            <a:r>
              <a:rPr lang="en-US" altLang="zh-CN" sz="16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1-4-6</a:t>
            </a:r>
            <a:r>
              <a:rPr lang="zh-CN" altLang="en-US" sz="16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设备地址表</a:t>
            </a:r>
          </a:p>
        </p:txBody>
      </p:sp>
    </p:spTree>
    <p:extLst>
      <p:ext uri="{BB962C8B-B14F-4D97-AF65-F5344CB8AC3E}">
        <p14:creationId xmlns:p14="http://schemas.microsoft.com/office/powerpoint/2010/main" val="134465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49170"/>
            <a:ext cx="394893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基于三层交换机的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VLAN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间通信配置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07934" y="4878844"/>
            <a:ext cx="208642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549614" y="3859289"/>
            <a:ext cx="2071617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7975" y="966809"/>
            <a:ext cx="10761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1-4-5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1-4-6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，完成基于三层交换机的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间通信。请完成以下要求的配置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571655" y="4566022"/>
            <a:ext cx="2239954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39338" y="1812725"/>
            <a:ext cx="570967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1</a:t>
            </a:r>
            <a:r>
              <a:rPr lang="zh-CN" altLang="zh-CN" sz="1600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：三层交换机</a:t>
            </a:r>
            <a:r>
              <a:rPr lang="en-US" altLang="zh-CN" sz="1600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SR1</a:t>
            </a:r>
            <a:r>
              <a:rPr lang="zh-CN" altLang="zh-CN" sz="1600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</a:t>
            </a:r>
            <a:endParaRPr lang="zh-CN" altLang="zh-CN" sz="1600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 10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Name VLAN10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 20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Name VLAN20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routing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FastEthernet0/24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 mode access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 mode trunk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Vlan10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address 192.168.10.254 255.255.255.0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Vlan20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address 192.168.20.254 </a:t>
            </a:r>
            <a:r>
              <a:rPr lang="en-US" altLang="zh-CN" sz="1600" kern="100" dirty="0" smtClean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255.255.255.0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147350" y="1823775"/>
            <a:ext cx="499342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2</a:t>
            </a:r>
            <a:r>
              <a:rPr lang="zh-CN" altLang="zh-CN" sz="1600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：三层交换机</a:t>
            </a:r>
            <a:r>
              <a:rPr lang="en-US" altLang="zh-CN" sz="1600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</a:t>
            </a:r>
            <a:r>
              <a:rPr lang="zh-CN" altLang="zh-CN" sz="1600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</a:t>
            </a:r>
            <a:endParaRPr lang="zh-CN" altLang="zh-CN" sz="1600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 10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Name VLAN10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 20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Name VLAN20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FastEthernet0/1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 mode access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 access </a:t>
            </a:r>
            <a:r>
              <a:rPr lang="en-US" altLang="zh-CN" sz="1600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10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FastEthernet0/2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 mode access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 access </a:t>
            </a:r>
            <a:r>
              <a:rPr lang="en-US" altLang="zh-CN" sz="1600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20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FastEthernet0/24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 mode trunk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76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49170"/>
            <a:ext cx="394893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基于三层交换机的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VLAN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间通信配置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07934" y="4878844"/>
            <a:ext cx="208642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549614" y="3859289"/>
            <a:ext cx="2071617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7975" y="966809"/>
            <a:ext cx="10761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1-4-5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1-4-6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，完成基于三层交换机的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间通信。请完成以下要求的配置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571655" y="4566022"/>
            <a:ext cx="2239954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17975" y="1967798"/>
            <a:ext cx="928680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：正确配置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PC10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PC20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地址，测试连通性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C:\&gt;ping 192.168.20.1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Reply from 192.168.20.1: bytes=32 time&lt;1ms TTL=127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Reply from 192.168.20.1: bytes=32 time&lt;1ms TTL=127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Reply from 192.168.20.1: bytes=32 time&lt;1ms TTL=127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Reply from 192.168.20.1: bytes=32 time=17ms TTL=127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83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49170"/>
            <a:ext cx="394893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典型案例分析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07934" y="4878844"/>
            <a:ext cx="208642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549614" y="3859289"/>
            <a:ext cx="2071617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571655" y="4566022"/>
            <a:ext cx="2239954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79296" y="1077169"/>
            <a:ext cx="10100159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【案例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】下列哪些方法可以实现不同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之间通信？（ 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）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A.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通过路由器的不同物理接口与交换机上的每个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分别连接。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B.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通过路由器的逻辑子接口与交换机的各个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连接。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C.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用三层交换机代替路由器实现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间通信。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D.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用二层交换机实现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间通信。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【解析】要想实现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之间的通信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我们可以采用通过路由器或三层交换机实现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间的通信。使用路由器实现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间通信的连接方式有两种。第一种通过路由器的不同物理接口与交换机上的每个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分别连接。第二种通过路由器的逻辑子接口与交换机的各个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连接。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【答案】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ABC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51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4" y="3899765"/>
            <a:ext cx="9524872" cy="120576"/>
            <a:chOff x="-2370516" y="2370784"/>
            <a:chExt cx="6773985" cy="85752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 flipV="1">
              <a:off x="-2370516" y="2370784"/>
              <a:ext cx="6773985" cy="325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340">
                <a:defRPr/>
              </a:pPr>
              <a:endParaRPr lang="en-US" sz="2670" dirty="0"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340">
                <a:defRPr/>
              </a:pPr>
              <a:endParaRPr lang="en-US" sz="2670" dirty="0"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MH_Entry_1"/>
          <p:cNvSpPr/>
          <p:nvPr>
            <p:custDataLst>
              <p:tags r:id="rId1"/>
            </p:custDataLst>
          </p:nvPr>
        </p:nvSpPr>
        <p:spPr>
          <a:xfrm>
            <a:off x="657855" y="3059582"/>
            <a:ext cx="9169736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r>
              <a:rPr lang="en-US" altLang="zh-CN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1.4 VLAN</a:t>
            </a:r>
            <a:r>
              <a:rPr lang="zh-CN" alt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间通信配置</a:t>
            </a:r>
            <a:endParaRPr lang="zh-CN" altLang="en-US" sz="4000" b="1" spc="16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49170"/>
            <a:ext cx="394893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典型案例分析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07934" y="4878844"/>
            <a:ext cx="208642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549614" y="3859289"/>
            <a:ext cx="2071617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571655" y="4566022"/>
            <a:ext cx="2239954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379295" y="1016151"/>
            <a:ext cx="1010015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【案例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】下列哪项是三层交换机启动路由功能。（ 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）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A. route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B. </a:t>
            </a:r>
            <a:r>
              <a:rPr lang="en-US" altLang="zh-CN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address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C. </a:t>
            </a:r>
            <a:r>
              <a:rPr lang="en-US" altLang="zh-CN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routing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D.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 no switchport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【解析】配置三层交换机启动路由功能：</a:t>
            </a:r>
            <a:r>
              <a:rPr lang="en-US" altLang="zh-CN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routing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。路由器的</a:t>
            </a:r>
            <a:r>
              <a:rPr lang="en-US" altLang="zh-CN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routing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是缺省启用的，关闭</a:t>
            </a:r>
            <a:r>
              <a:rPr lang="en-US" altLang="zh-CN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routing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之后，可以把路由器当做一台主机来使用。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【答案】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18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63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2723" b="-583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58440" y="1527810"/>
            <a:ext cx="10101580" cy="175133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810547" y="1766551"/>
            <a:ext cx="8595492" cy="12306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8000" kern="5000" dirty="0">
                <a:solidFill>
                  <a:schemeClr val="accent2">
                    <a:lumMod val="40000"/>
                    <a:lumOff val="6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Arial" panose="020B0604020202020204" pitchFamily="34" charset="0"/>
              </a:rPr>
              <a:t>感谢聆听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54907" y="233900"/>
            <a:ext cx="3948938" cy="49212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rPr>
              <a:t>学习目标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556600" y="1776320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8" name="五边形 2"/>
          <p:cNvSpPr>
            <a:spLocks noChangeArrowheads="1"/>
          </p:cNvSpPr>
          <p:nvPr/>
        </p:nvSpPr>
        <p:spPr bwMode="auto">
          <a:xfrm>
            <a:off x="3556600" y="2442435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9" name="五边形 2"/>
          <p:cNvSpPr>
            <a:spLocks noChangeArrowheads="1"/>
          </p:cNvSpPr>
          <p:nvPr/>
        </p:nvSpPr>
        <p:spPr bwMode="auto">
          <a:xfrm>
            <a:off x="3556600" y="3108550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" name="五边形 2"/>
          <p:cNvSpPr>
            <a:spLocks noChangeArrowheads="1"/>
          </p:cNvSpPr>
          <p:nvPr/>
        </p:nvSpPr>
        <p:spPr bwMode="auto">
          <a:xfrm>
            <a:off x="3556600" y="3792445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204935" y="1686765"/>
            <a:ext cx="4582105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lvl="0" indent="-266700"/>
            <a:r>
              <a:rPr lang="zh-CN" altLang="zh-CN" dirty="0"/>
              <a:t>理解</a:t>
            </a:r>
            <a:r>
              <a:rPr lang="en-US" altLang="zh-CN" dirty="0"/>
              <a:t>VLAN</a:t>
            </a:r>
            <a:r>
              <a:rPr lang="zh-CN" altLang="zh-CN" dirty="0"/>
              <a:t>划分的好处</a:t>
            </a:r>
            <a:r>
              <a:rPr lang="zh-CN" altLang="zh-CN" sz="2000" kern="100" dirty="0" smtClean="0"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sz="2000" b="0" dirty="0"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04935" y="2385285"/>
            <a:ext cx="431546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理解</a:t>
            </a:r>
            <a:r>
              <a:rPr lang="en-US" altLang="zh-CN" dirty="0"/>
              <a:t>VLAN</a:t>
            </a:r>
            <a:r>
              <a:rPr lang="zh-CN" altLang="zh-CN" dirty="0"/>
              <a:t>之间报文转发的必要性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04935" y="3060925"/>
            <a:ext cx="5350679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熟练掌握通过路由器实现</a:t>
            </a:r>
            <a:r>
              <a:rPr lang="en-US" altLang="zh-CN" dirty="0"/>
              <a:t>VLAN</a:t>
            </a:r>
            <a:r>
              <a:rPr lang="zh-CN" altLang="zh-CN" dirty="0"/>
              <a:t>之间报文转发方法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04935" y="3736565"/>
            <a:ext cx="583164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熟练掌握通过三层交换机实现</a:t>
            </a:r>
            <a:r>
              <a:rPr lang="en-US" altLang="zh-CN" dirty="0"/>
              <a:t>VLAN</a:t>
            </a:r>
            <a:r>
              <a:rPr lang="zh-CN" altLang="zh-CN" dirty="0"/>
              <a:t>之间报文转发方法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3543615" y="416069"/>
            <a:ext cx="5229702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交换机为什么要划分</a:t>
            </a:r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VLAN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zh-CN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8" name="Picture 4" descr="https://www.lonlian.com/upload/201904/15555723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822363"/>
            <a:ext cx="432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617646" y="1932964"/>
            <a:ext cx="1102254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379295" y="1151405"/>
            <a:ext cx="6492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最大的好处就是可以隔离冲突域和广播域。试想，如果一个局域网内有上百台主机，如果一旦产生广播风暴，那么这个网络就会彻底瘫痪。可以通过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，使得广播被限制在每一个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里面，而不会跨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传播。不同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之间的成员在没有三层路由的前提下是不能互访的，这也是一种安全的考虑。另一个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划分的好处是管理灵活。当一个用户需要切换到另一个网络时，只需要更改交换机的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划分即可，而不用更换端口和连线。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9708" name="Picture 12" descr="https://pic.baike.soso.com/ugc/baikepic2/11842/20160807012232-1014524468.jpg/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975" y="1692485"/>
            <a:ext cx="3881061" cy="2488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413170"/>
            <a:ext cx="3948938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 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如何实现</a:t>
            </a:r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VLAN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间通信</a:t>
            </a:r>
            <a:endParaRPr lang="zh-CN" altLang="zh-CN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407335" y="1512124"/>
            <a:ext cx="165330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38815" y="1271645"/>
            <a:ext cx="97394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要想实现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之间的通信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,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我们可以采用通过路由器或三层交换机实现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间的通信。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200000"/>
              </a:lnSpc>
              <a:spcAft>
                <a:spcPts val="0"/>
              </a:spcAft>
            </a:pPr>
            <a:r>
              <a:rPr lang="zh-CN" altLang="en-US" kern="100" dirty="0" smtClean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kern="100" dirty="0" smtClean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kern="100" dirty="0" smtClean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）</a:t>
            </a:r>
            <a:r>
              <a:rPr lang="zh-CN" altLang="zh-CN" kern="100" dirty="0" smtClean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使用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路由器实现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间通信的连接方式有两种</a:t>
            </a:r>
            <a:r>
              <a:rPr lang="zh-CN" altLang="zh-CN" kern="100" dirty="0" smtClean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en-US" altLang="zh-CN" kern="100" dirty="0" smtClean="0">
              <a:latin typeface="仿宋" panose="02010609060101010101" pitchFamily="49" charset="-122"/>
              <a:ea typeface="仿宋" panose="02010609060101010101" pitchFamily="49" charset="-122"/>
              <a:cs typeface="楷体" panose="02010609060101010101" pitchFamily="49" charset="-122"/>
            </a:endParaRPr>
          </a:p>
          <a:p>
            <a:pPr indent="2667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kern="100" dirty="0" smtClean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第一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种通过路由器的不同物理接口与交换机上的每个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分别连接</a:t>
            </a:r>
            <a:r>
              <a:rPr lang="zh-CN" altLang="zh-CN" kern="100" dirty="0" smtClean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en-US" altLang="zh-CN" kern="100" dirty="0" smtClean="0">
              <a:latin typeface="仿宋" panose="02010609060101010101" pitchFamily="49" charset="-122"/>
              <a:ea typeface="仿宋" panose="02010609060101010101" pitchFamily="49" charset="-122"/>
              <a:cs typeface="楷体" panose="02010609060101010101" pitchFamily="49" charset="-122"/>
            </a:endParaRPr>
          </a:p>
          <a:p>
            <a:pPr indent="2667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kern="100" dirty="0" smtClean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第二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种通过路由器的逻辑子接口与交换机的各个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连接</a:t>
            </a:r>
            <a:r>
              <a:rPr lang="zh-CN" altLang="zh-CN" kern="100" dirty="0" smtClean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en-US" altLang="zh-CN" kern="100" dirty="0" smtClean="0">
              <a:latin typeface="仿宋" panose="02010609060101010101" pitchFamily="49" charset="-122"/>
              <a:ea typeface="仿宋" panose="02010609060101010101" pitchFamily="49" charset="-122"/>
              <a:cs typeface="楷体" panose="02010609060101010101" pitchFamily="49" charset="-122"/>
            </a:endParaRPr>
          </a:p>
          <a:p>
            <a:pPr indent="266700" algn="just">
              <a:lnSpc>
                <a:spcPct val="200000"/>
              </a:lnSpc>
              <a:spcAft>
                <a:spcPts val="0"/>
              </a:spcAft>
            </a:pP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zh-CN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三</a:t>
            </a:r>
            <a:r>
              <a:rPr lang="zh-CN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层交换机也可以代替路由器实现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VLAN</a:t>
            </a:r>
            <a:r>
              <a:rPr lang="zh-CN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间的通信。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9855" y="3977045"/>
            <a:ext cx="5238751" cy="22621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49170"/>
            <a:ext cx="394893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基于路由器端口的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VLAN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间通信配置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59055" y="910925"/>
            <a:ext cx="659664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，完成基于路由器不同端口的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间通信。请完成以下要求的配置。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设备名称已正确配置。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在路由器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上，根据连接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正确配置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在交换机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中，创建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，名称为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，同时把连接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和路由器的端口加入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在交换机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S2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中，创建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，名称为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，同时把连接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和路由器的端口加入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测试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与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之间的通信。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07934" y="4878844"/>
            <a:ext cx="208642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7458713"/>
              </p:ext>
            </p:extLst>
          </p:nvPr>
        </p:nvGraphicFramePr>
        <p:xfrm>
          <a:off x="5707935" y="4878845"/>
          <a:ext cx="6023842" cy="2044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4" name="Visio" r:id="rId4" imgW="4200392" imgH="1428514" progId="Visio.Drawing.15">
                  <p:embed/>
                </p:oleObj>
              </mc:Choice>
              <mc:Fallback>
                <p:oleObj name="Visio" r:id="rId4" imgW="4200392" imgH="1428514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7935" y="4878845"/>
                        <a:ext cx="6023842" cy="2044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49170"/>
            <a:ext cx="394893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基于路由器端口的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VLAN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间通信配置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57855" y="910925"/>
            <a:ext cx="10821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，完成基于路由器不同端口的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间通信。请完成以下要求的配置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07934" y="4878844"/>
            <a:ext cx="208642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253848"/>
              </p:ext>
            </p:extLst>
          </p:nvPr>
        </p:nvGraphicFramePr>
        <p:xfrm>
          <a:off x="657855" y="2357564"/>
          <a:ext cx="10821600" cy="17998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71485">
                  <a:extLst>
                    <a:ext uri="{9D8B030D-6E8A-4147-A177-3AD203B41FA5}">
                      <a16:colId xmlns:a16="http://schemas.microsoft.com/office/drawing/2014/main" val="696857454"/>
                    </a:ext>
                  </a:extLst>
                </a:gridCol>
                <a:gridCol w="2715835">
                  <a:extLst>
                    <a:ext uri="{9D8B030D-6E8A-4147-A177-3AD203B41FA5}">
                      <a16:colId xmlns:a16="http://schemas.microsoft.com/office/drawing/2014/main" val="4214152101"/>
                    </a:ext>
                  </a:extLst>
                </a:gridCol>
                <a:gridCol w="2717140">
                  <a:extLst>
                    <a:ext uri="{9D8B030D-6E8A-4147-A177-3AD203B41FA5}">
                      <a16:colId xmlns:a16="http://schemas.microsoft.com/office/drawing/2014/main" val="4073926644"/>
                    </a:ext>
                  </a:extLst>
                </a:gridCol>
                <a:gridCol w="2717140">
                  <a:extLst>
                    <a:ext uri="{9D8B030D-6E8A-4147-A177-3AD203B41FA5}">
                      <a16:colId xmlns:a16="http://schemas.microsoft.com/office/drawing/2014/main" val="1643917730"/>
                    </a:ext>
                  </a:extLst>
                </a:gridCol>
              </a:tblGrid>
              <a:tr h="35648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设备名称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接口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设备名称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接口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0182524"/>
                  </a:ext>
                </a:extLst>
              </a:tr>
              <a:tr h="36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Fa0/0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Fa0/24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57141488"/>
                  </a:ext>
                </a:extLst>
              </a:tr>
              <a:tr h="36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Fa0/1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S2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Fa0/24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1913079"/>
                  </a:ext>
                </a:extLst>
              </a:tr>
              <a:tr h="36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Fa0/1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PC10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7152656"/>
                  </a:ext>
                </a:extLst>
              </a:tr>
              <a:tr h="36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S2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Fa0/1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PC20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Fa0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740543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57855" y="2019010"/>
            <a:ext cx="27820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表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1-4-1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设备接口连接表</a:t>
            </a:r>
            <a:endParaRPr kumimoji="0" lang="zh-CN" alt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29858"/>
              </p:ext>
            </p:extLst>
          </p:nvPr>
        </p:nvGraphicFramePr>
        <p:xfrm>
          <a:off x="657855" y="4564291"/>
          <a:ext cx="10821600" cy="20580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71485">
                  <a:extLst>
                    <a:ext uri="{9D8B030D-6E8A-4147-A177-3AD203B41FA5}">
                      <a16:colId xmlns:a16="http://schemas.microsoft.com/office/drawing/2014/main" val="1912477941"/>
                    </a:ext>
                  </a:extLst>
                </a:gridCol>
                <a:gridCol w="2715835">
                  <a:extLst>
                    <a:ext uri="{9D8B030D-6E8A-4147-A177-3AD203B41FA5}">
                      <a16:colId xmlns:a16="http://schemas.microsoft.com/office/drawing/2014/main" val="488679373"/>
                    </a:ext>
                  </a:extLst>
                </a:gridCol>
                <a:gridCol w="2717140">
                  <a:extLst>
                    <a:ext uri="{9D8B030D-6E8A-4147-A177-3AD203B41FA5}">
                      <a16:colId xmlns:a16="http://schemas.microsoft.com/office/drawing/2014/main" val="1405775956"/>
                    </a:ext>
                  </a:extLst>
                </a:gridCol>
                <a:gridCol w="2717140">
                  <a:extLst>
                    <a:ext uri="{9D8B030D-6E8A-4147-A177-3AD203B41FA5}">
                      <a16:colId xmlns:a16="http://schemas.microsoft.com/office/drawing/2014/main" val="2752619511"/>
                    </a:ext>
                  </a:extLst>
                </a:gridCol>
              </a:tblGrid>
              <a:tr h="4076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设备名称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接口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IP</a:t>
                      </a:r>
                      <a:r>
                        <a:rPr lang="zh-CN" sz="1400" kern="100">
                          <a:effectLst/>
                        </a:rPr>
                        <a:t>地址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网关地址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511916"/>
                  </a:ext>
                </a:extLst>
              </a:tr>
              <a:tr h="41260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Fa0/0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192.168.10.254/24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 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86969432"/>
                  </a:ext>
                </a:extLst>
              </a:tr>
              <a:tr h="41260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Fa0/1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192.168.20.254/24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 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36428833"/>
                  </a:ext>
                </a:extLst>
              </a:tr>
              <a:tr h="41260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PC10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NIC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192.168.10.1/24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192.168.10.254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82139220"/>
                  </a:ext>
                </a:extLst>
              </a:tr>
              <a:tr h="41260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PC20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NIC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192.168.20.1/24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192.168.20.254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7998010"/>
                  </a:ext>
                </a:extLst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57855" y="4225737"/>
            <a:ext cx="252504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66700" eaLnBrk="0" hangingPunct="0"/>
            <a:r>
              <a:rPr lang="zh-CN" altLang="zh-CN" sz="16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表</a:t>
            </a:r>
            <a:r>
              <a:rPr lang="en-US" altLang="zh-CN" sz="16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1-4-2</a:t>
            </a:r>
            <a:r>
              <a:rPr lang="zh-CN" altLang="en-US" sz="16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设备地址表</a:t>
            </a:r>
          </a:p>
        </p:txBody>
      </p:sp>
    </p:spTree>
    <p:extLst>
      <p:ext uri="{BB962C8B-B14F-4D97-AF65-F5344CB8AC3E}">
        <p14:creationId xmlns:p14="http://schemas.microsoft.com/office/powerpoint/2010/main" val="3477862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49170"/>
            <a:ext cx="394893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基于路由器端口的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VLAN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间通信配置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57855" y="910925"/>
            <a:ext cx="10821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，完成基于路由器不同端口的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间通信。请完成以下要求的配置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07934" y="4878844"/>
            <a:ext cx="208642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61994" y="2173445"/>
            <a:ext cx="5767381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：路由器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address 192.168.10.254 255.255.255.0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no shutdown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address 192.168.20.254 255.255.255.0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no </a:t>
            </a:r>
            <a:r>
              <a:rPr lang="en-US" altLang="zh-CN" kern="100" dirty="0" smtClean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shutdown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50216" y="2173445"/>
            <a:ext cx="462924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：交换机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 10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Name VLAN10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 mode access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 access 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10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FastEthernet0/24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 mode access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 access 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10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39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49170"/>
            <a:ext cx="394893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基于路由器端口的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VLAN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间通信配置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57855" y="910925"/>
            <a:ext cx="10821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1-4-2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，完成基于路由器不同端口的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间通信。请完成以下要求的配置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07934" y="4878844"/>
            <a:ext cx="208642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86621" y="2173445"/>
            <a:ext cx="5021313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：交换机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 20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Name VLAN20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 mode access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 access 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20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FastEthernet0/24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 mode access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 access 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kern="100" dirty="0" smtClean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11400" y="2186420"/>
            <a:ext cx="6429375" cy="383181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PC10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PC20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地址配置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#PC10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 Address......................: 192.168.10.1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Subnet Mask.....................: 255.255.255.0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Default Gateway.................: 192.168.10.254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#PC20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 Address......................: 192.168.20.1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Subnet Mask.....................: 255.255.255.0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Default Gateway.................: 192.168.20.254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32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GU0MmYxNmFlM2M4NThlMzcyNjE0YjU2YjBlMDExMmYifQ=="/>
  <p:tag name="KSO_WPP_MARK_KEY" val="3402244b-5880-4848-954f-93d1fb873ff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自定义设计方案">
  <a:themeElements>
    <a:clrScheme name="自定义 6">
      <a:dk1>
        <a:sysClr val="windowText" lastClr="000000"/>
      </a:dk1>
      <a:lt1>
        <a:sysClr val="window" lastClr="FFFFFF"/>
      </a:lt1>
      <a:dk2>
        <a:srgbClr val="333F50"/>
      </a:dk2>
      <a:lt2>
        <a:srgbClr val="E7E6E6"/>
      </a:lt2>
      <a:accent1>
        <a:srgbClr val="333F50"/>
      </a:accent1>
      <a:accent2>
        <a:srgbClr val="CA8F45"/>
      </a:accent2>
      <a:accent3>
        <a:srgbClr val="333F50"/>
      </a:accent3>
      <a:accent4>
        <a:srgbClr val="CA8F45"/>
      </a:accent4>
      <a:accent5>
        <a:srgbClr val="333F50"/>
      </a:accent5>
      <a:accent6>
        <a:srgbClr val="CA8F45"/>
      </a:accent6>
      <a:hlink>
        <a:srgbClr val="333F50"/>
      </a:hlink>
      <a:folHlink>
        <a:srgbClr val="CA8F4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1969</Words>
  <Application>Microsoft Office PowerPoint</Application>
  <PresentationFormat>自定义</PresentationFormat>
  <Paragraphs>311</Paragraphs>
  <Slides>21</Slides>
  <Notes>21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等线</vt:lpstr>
      <vt:lpstr>方正正粗黑简体</vt:lpstr>
      <vt:lpstr>仿宋</vt:lpstr>
      <vt:lpstr>楷体</vt:lpstr>
      <vt:lpstr>宋体</vt:lpstr>
      <vt:lpstr>微软雅黑</vt:lpstr>
      <vt:lpstr>印品黑体</vt:lpstr>
      <vt:lpstr>Arial</vt:lpstr>
      <vt:lpstr>Calibri</vt:lpstr>
      <vt:lpstr>Times New Roman</vt:lpstr>
      <vt:lpstr>Wingdings</vt:lpstr>
      <vt:lpstr>自定义设计方案</vt:lpstr>
      <vt:lpstr>Microsoft Visio 绘图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bt1387</dc:title>
  <dc:creator/>
  <cp:lastModifiedBy/>
  <cp:revision>66</cp:revision>
  <dcterms:created xsi:type="dcterms:W3CDTF">2017-05-11T14:13:00Z</dcterms:created>
  <dcterms:modified xsi:type="dcterms:W3CDTF">2023-02-04T08:25:22Z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0F9A7BAA496E48999D471D08DC363084</vt:lpwstr>
  </property>
  <property fmtid="{D5CDD505-2E9C-101B-9397-08002B2CF9AE}" pid="3" name="KSOProductBuildVer">
    <vt:lpwstr>2052-11.1.0.12763</vt:lpwstr>
  </property>
</Properties>
</file>